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7" r:id="rId12"/>
    <p:sldId id="268" r:id="rId13"/>
    <p:sldId id="269" r:id="rId14"/>
    <p:sldId id="270" r:id="rId15"/>
    <p:sldId id="271" r:id="rId16"/>
    <p:sldId id="303" r:id="rId17"/>
    <p:sldId id="306"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5" r:id="rId49"/>
    <p:sldId id="304" r:id="rId50"/>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45" autoAdjust="0"/>
    <p:restoredTop sz="94667" autoAdjust="0"/>
  </p:normalViewPr>
  <p:slideViewPr>
    <p:cSldViewPr>
      <p:cViewPr varScale="1">
        <p:scale>
          <a:sx n="45" d="100"/>
          <a:sy n="45" d="100"/>
        </p:scale>
        <p:origin x="-105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EBB587FB-5D9C-403C-9250-76AF8BEC4196}" type="datetimeFigureOut">
              <a:rPr lang="it-IT" smtClean="0"/>
              <a:pPr/>
              <a:t>23/02/2017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7D1734FD-703F-4C51-9F71-E094523838D4}" type="slidenum">
              <a:rPr lang="it-IT" smtClean="0"/>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EBB587FB-5D9C-403C-9250-76AF8BEC4196}" type="datetimeFigureOut">
              <a:rPr lang="it-IT" smtClean="0"/>
              <a:pPr/>
              <a:t>23/02/2017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7D1734FD-703F-4C51-9F71-E094523838D4}"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EBB587FB-5D9C-403C-9250-76AF8BEC4196}" type="datetimeFigureOut">
              <a:rPr lang="it-IT" smtClean="0"/>
              <a:pPr/>
              <a:t>23/02/2017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7D1734FD-703F-4C51-9F71-E094523838D4}" type="slidenum">
              <a:rPr lang="it-IT" smtClean="0"/>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EBB587FB-5D9C-403C-9250-76AF8BEC4196}" type="datetimeFigureOut">
              <a:rPr lang="it-IT" smtClean="0"/>
              <a:pPr/>
              <a:t>23/02/2017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7D1734FD-703F-4C51-9F71-E094523838D4}" type="slidenum">
              <a:rPr lang="it-IT" smtClean="0"/>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EBB587FB-5D9C-403C-9250-76AF8BEC4196}" type="datetimeFigureOut">
              <a:rPr lang="it-IT" smtClean="0"/>
              <a:pPr/>
              <a:t>23/02/2017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7D1734FD-703F-4C51-9F71-E094523838D4}" type="slidenum">
              <a:rPr lang="it-IT" smtClean="0"/>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EBB587FB-5D9C-403C-9250-76AF8BEC4196}" type="datetimeFigureOut">
              <a:rPr lang="it-IT" smtClean="0"/>
              <a:pPr/>
              <a:t>23/02/2017</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7D1734FD-703F-4C51-9F71-E094523838D4}" type="slidenum">
              <a:rPr lang="it-IT" smtClean="0"/>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EBB587FB-5D9C-403C-9250-76AF8BEC4196}" type="datetimeFigureOut">
              <a:rPr lang="it-IT" smtClean="0"/>
              <a:pPr/>
              <a:t>23/02/2017</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7D1734FD-703F-4C51-9F71-E094523838D4}" type="slidenum">
              <a:rPr lang="it-IT" smtClean="0"/>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EBB587FB-5D9C-403C-9250-76AF8BEC4196}" type="datetimeFigureOut">
              <a:rPr lang="it-IT" smtClean="0"/>
              <a:pPr/>
              <a:t>23/02/2017</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7D1734FD-703F-4C51-9F71-E094523838D4}"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EBB587FB-5D9C-403C-9250-76AF8BEC4196}" type="datetimeFigureOut">
              <a:rPr lang="it-IT" smtClean="0"/>
              <a:pPr/>
              <a:t>23/02/2017</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7D1734FD-703F-4C51-9F71-E094523838D4}"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EBB587FB-5D9C-403C-9250-76AF8BEC4196}" type="datetimeFigureOut">
              <a:rPr lang="it-IT" smtClean="0"/>
              <a:pPr/>
              <a:t>23/02/2017</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7D1734FD-703F-4C51-9F71-E094523838D4}" type="slidenum">
              <a:rPr lang="it-IT" smtClean="0"/>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EBB587FB-5D9C-403C-9250-76AF8BEC4196}" type="datetimeFigureOut">
              <a:rPr lang="it-IT" smtClean="0"/>
              <a:pPr/>
              <a:t>23/02/2017</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7D1734FD-703F-4C51-9F71-E094523838D4}" type="slidenum">
              <a:rPr lang="it-IT" smtClean="0"/>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B587FB-5D9C-403C-9250-76AF8BEC4196}" type="datetimeFigureOut">
              <a:rPr lang="it-IT" smtClean="0"/>
              <a:pPr/>
              <a:t>23/02/2017</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1734FD-703F-4C51-9F71-E094523838D4}" type="slidenum">
              <a:rPr lang="it-IT" smtClean="0"/>
              <a:pPr/>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hyperlink" Target="mailto:dpuggio@tin.it"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normAutofit fontScale="90000"/>
          </a:bodyPr>
          <a:lstStyle/>
          <a:p>
            <a:r>
              <a:rPr lang="it-IT" dirty="0"/>
              <a:t>LA SEZIONE PROVINCIALE </a:t>
            </a:r>
            <a:r>
              <a:rPr lang="it-IT" dirty="0" err="1"/>
              <a:t>DI</a:t>
            </a:r>
            <a:r>
              <a:rPr lang="it-IT" dirty="0"/>
              <a:t> BOLOGNA </a:t>
            </a:r>
            <a:br>
              <a:rPr lang="it-IT" dirty="0"/>
            </a:br>
            <a:endParaRPr lang="it-IT" dirty="0"/>
          </a:p>
        </p:txBody>
      </p:sp>
      <p:sp>
        <p:nvSpPr>
          <p:cNvPr id="3" name="Sottotitolo 2"/>
          <p:cNvSpPr>
            <a:spLocks noGrp="1"/>
          </p:cNvSpPr>
          <p:nvPr>
            <p:ph type="subTitle" idx="1"/>
          </p:nvPr>
        </p:nvSpPr>
        <p:spPr/>
        <p:txBody>
          <a:bodyPr>
            <a:normAutofit fontScale="85000" lnSpcReduction="20000"/>
          </a:bodyPr>
          <a:lstStyle/>
          <a:p>
            <a:r>
              <a:rPr lang="it-IT" dirty="0"/>
              <a:t>Per conoscere te stesso devi conoscere la tua </a:t>
            </a:r>
            <a:r>
              <a:rPr lang="it-IT" dirty="0" err="1"/>
              <a:t>storia…</a:t>
            </a:r>
            <a:r>
              <a:rPr lang="it-IT" dirty="0"/>
              <a:t>. per questo inizio da molto lontano questo riassunto finalizzato alla conoscenza della SEZIONE PROVINCIALE </a:t>
            </a:r>
            <a:r>
              <a:rPr lang="it-IT" dirty="0" err="1"/>
              <a:t>DI</a:t>
            </a:r>
            <a:r>
              <a:rPr lang="it-IT" dirty="0"/>
              <a:t> BOLOGNA convenzionata FIPSAS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5" name="Segnaposto contenuto 4"/>
          <p:cNvSpPr>
            <a:spLocks noGrp="1"/>
          </p:cNvSpPr>
          <p:nvPr>
            <p:ph idx="1"/>
          </p:nvPr>
        </p:nvSpPr>
        <p:spPr/>
        <p:txBody>
          <a:bodyPr>
            <a:normAutofit fontScale="92500" lnSpcReduction="20000"/>
          </a:bodyPr>
          <a:lstStyle/>
          <a:p>
            <a:r>
              <a:rPr lang="it-IT" dirty="0"/>
              <a:t>Nel frattempo, nel giugno 1950 la società Superga e dopolavoro Fiat  Torino organizzano una competizione sul fiume Po’ con più di 50 iscritti,  ecco che una sparuta compagine di atleti  si cimentano in gare con le pinne, nel 1955 in accordo con la Federazione Italiana Nuoto e CONI si riconosce alla </a:t>
            </a:r>
            <a:r>
              <a:rPr lang="it-IT" dirty="0" err="1"/>
              <a:t>Fips</a:t>
            </a:r>
            <a:r>
              <a:rPr lang="it-IT" dirty="0"/>
              <a:t> la rappresentanza e la tutela della attività sportiva nuoto con pinne, successivamente nel 1957 viene organizzato                     il  </a:t>
            </a:r>
            <a:r>
              <a:rPr lang="it-IT" dirty="0" err="1"/>
              <a:t>I°</a:t>
            </a:r>
            <a:r>
              <a:rPr lang="it-IT" dirty="0"/>
              <a:t>  Campionato Italiano disputato nel porto di Ravenna su una distanza di 7350 metri,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4098" name="Picture 2" descr="C:\Documents and Settings\donato1\Desktop\storia sez.bo\storia sez 1\2 Prima NAZIONALE Nuoto Pinnato(1).jpg"/>
          <p:cNvPicPr>
            <a:picLocks noGrp="1" noChangeAspect="1" noChangeArrowheads="1"/>
          </p:cNvPicPr>
          <p:nvPr>
            <p:ph idx="1"/>
          </p:nvPr>
        </p:nvPicPr>
        <p:blipFill>
          <a:blip r:embed="rId2"/>
          <a:srcRect/>
          <a:stretch>
            <a:fillRect/>
          </a:stretch>
        </p:blipFill>
        <p:spPr bwMode="auto">
          <a:xfrm>
            <a:off x="1627632" y="1665573"/>
            <a:ext cx="5888736" cy="4395216"/>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lstStyle/>
          <a:p>
            <a:r>
              <a:rPr lang="it-IT" dirty="0"/>
              <a:t>è comunque solo nel 1984, che viene riconosciuto come settore autonomo “Nuoto Pinnato”.</a:t>
            </a:r>
          </a:p>
          <a:p>
            <a:endParaRPr lang="it-IT"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normAutofit fontScale="92500"/>
          </a:bodyPr>
          <a:lstStyle/>
          <a:p>
            <a:r>
              <a:rPr lang="it-IT" dirty="0"/>
              <a:t>I presidenti FIPS - FIPSAS in ordine temporale:</a:t>
            </a:r>
          </a:p>
          <a:p>
            <a:r>
              <a:rPr lang="it-IT" dirty="0"/>
              <a:t>1942 – 1943 -  Conte </a:t>
            </a:r>
            <a:r>
              <a:rPr lang="it-IT" dirty="0" err="1"/>
              <a:t>Frangiotto</a:t>
            </a:r>
            <a:r>
              <a:rPr lang="it-IT" dirty="0"/>
              <a:t> </a:t>
            </a:r>
            <a:r>
              <a:rPr lang="it-IT" dirty="0" err="1"/>
              <a:t>Pullè</a:t>
            </a:r>
            <a:endParaRPr lang="it-IT" dirty="0"/>
          </a:p>
          <a:p>
            <a:r>
              <a:rPr lang="it-IT" dirty="0"/>
              <a:t>1944 – 1945 – Cherubino Malpeli (reggente Coni)</a:t>
            </a:r>
          </a:p>
          <a:p>
            <a:r>
              <a:rPr lang="it-IT" dirty="0"/>
              <a:t>1945 – 1948 – Giorgio Bini (reggente Coni)</a:t>
            </a:r>
          </a:p>
          <a:p>
            <a:r>
              <a:rPr lang="it-IT" dirty="0"/>
              <a:t>1948 – 1965 – Aldo </a:t>
            </a:r>
            <a:r>
              <a:rPr lang="it-IT" dirty="0" err="1"/>
              <a:t>Clozza</a:t>
            </a:r>
            <a:endParaRPr lang="it-IT" dirty="0"/>
          </a:p>
          <a:p>
            <a:r>
              <a:rPr lang="it-IT" dirty="0"/>
              <a:t>1965 – 1978 – Virgilio Cella</a:t>
            </a:r>
          </a:p>
          <a:p>
            <a:r>
              <a:rPr lang="it-IT" dirty="0"/>
              <a:t>1978 – 2001 – On. Francesco </a:t>
            </a:r>
            <a:r>
              <a:rPr lang="it-IT" dirty="0" err="1"/>
              <a:t>Colucci</a:t>
            </a:r>
            <a:endParaRPr lang="it-IT" dirty="0"/>
          </a:p>
          <a:p>
            <a:r>
              <a:rPr lang="it-IT" dirty="0"/>
              <a:t>2001 – 2016 – Ugo Claudio Matteoli</a:t>
            </a:r>
          </a:p>
          <a:p>
            <a:endParaRPr lang="it-IT"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lstStyle/>
          <a:p>
            <a:r>
              <a:rPr lang="it-IT" i="1" dirty="0"/>
              <a:t>La punta massima degli iscritti quasi 639.000 si ha nel 1972,</a:t>
            </a:r>
            <a:endParaRPr lang="it-IT" dirty="0"/>
          </a:p>
          <a:p>
            <a:r>
              <a:rPr lang="it-IT" i="1" dirty="0"/>
              <a:t> nel 1992 i soci FIPS sono quasi 500.000 con circa 4500 società.</a:t>
            </a:r>
            <a:endParaRPr lang="it-IT" dirty="0"/>
          </a:p>
          <a:p>
            <a:r>
              <a:rPr lang="it-IT" dirty="0"/>
              <a:t>Oggi la FIPSAS vanta il quarto posto tra le federazioni per numero di tesserati, circa 220.000, preceduta solo da calcio, pallacanestro, pallavolo.</a:t>
            </a:r>
          </a:p>
          <a:p>
            <a:endParaRPr lang="it-IT"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lstStyle/>
          <a:p>
            <a:r>
              <a:rPr lang="it-IT" dirty="0"/>
              <a:t>Il 4 maggio 1995 si ha la modifica della sigla aggiungendo </a:t>
            </a:r>
            <a:r>
              <a:rPr lang="it-IT" dirty="0" err="1"/>
              <a:t>Attivita’</a:t>
            </a:r>
            <a:r>
              <a:rPr lang="it-IT" dirty="0"/>
              <a:t> Subacquee e diventa FIPSAS. </a:t>
            </a:r>
          </a:p>
          <a:p>
            <a:r>
              <a:rPr lang="it-IT" dirty="0"/>
              <a:t>Riconosciuta dal 2004 a livello ministeriale quale, “Associazione di protezione Ambientale”, si arricchisce di altri settori quali la didattica subacquea, e lo </a:t>
            </a:r>
            <a:r>
              <a:rPr lang="it-IT" dirty="0" err="1"/>
              <a:t>S.F.A.I.</a:t>
            </a:r>
            <a:r>
              <a:rPr lang="it-IT" dirty="0"/>
              <a:t> (servizio Federale Acque e impianti).</a:t>
            </a:r>
          </a:p>
          <a:p>
            <a:endParaRPr lang="it-IT"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1026" name="Picture 2" descr="C:\Documents and Settings\donato1\Desktop\storia sez.bo\storia sez 1\foto 4.jpg"/>
          <p:cNvPicPr>
            <a:picLocks noGrp="1" noChangeAspect="1" noChangeArrowheads="1"/>
          </p:cNvPicPr>
          <p:nvPr>
            <p:ph idx="1"/>
          </p:nvPr>
        </p:nvPicPr>
        <p:blipFill>
          <a:blip r:embed="rId2"/>
          <a:srcRect/>
          <a:stretch>
            <a:fillRect/>
          </a:stretch>
        </p:blipFill>
        <p:spPr bwMode="auto">
          <a:xfrm>
            <a:off x="1928794" y="285728"/>
            <a:ext cx="5357849" cy="6572272"/>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57158" y="357166"/>
            <a:ext cx="8229600" cy="3071834"/>
          </a:xfrm>
        </p:spPr>
        <p:txBody>
          <a:bodyPr>
            <a:normAutofit fontScale="90000"/>
          </a:bodyPr>
          <a:lstStyle/>
          <a:p>
            <a:r>
              <a:rPr lang="it-IT" dirty="0" smtClean="0"/>
              <a:t/>
            </a:r>
            <a:br>
              <a:rPr lang="it-IT" dirty="0" smtClean="0"/>
            </a:br>
            <a:r>
              <a:rPr lang="it-IT" dirty="0" smtClean="0"/>
              <a:t> </a:t>
            </a:r>
            <a:br>
              <a:rPr lang="it-IT" dirty="0" smtClean="0"/>
            </a:br>
            <a:r>
              <a:rPr lang="it-IT" dirty="0" smtClean="0"/>
              <a:t> </a:t>
            </a:r>
            <a:br>
              <a:rPr lang="it-IT" dirty="0" smtClean="0"/>
            </a:br>
            <a:r>
              <a:rPr lang="it-IT" dirty="0" smtClean="0"/>
              <a:t> </a:t>
            </a:r>
            <a:br>
              <a:rPr lang="it-IT" dirty="0" smtClean="0"/>
            </a:br>
            <a:r>
              <a:rPr lang="it-IT" dirty="0" smtClean="0"/>
              <a:t> </a:t>
            </a:r>
            <a:br>
              <a:rPr lang="it-IT" dirty="0" smtClean="0"/>
            </a:br>
            <a:r>
              <a:rPr lang="it-IT" dirty="0" smtClean="0"/>
              <a:t> </a:t>
            </a:r>
            <a:br>
              <a:rPr lang="it-IT" dirty="0" smtClean="0"/>
            </a:br>
            <a:r>
              <a:rPr lang="it-IT" dirty="0" smtClean="0"/>
              <a:t> </a:t>
            </a:r>
            <a:br>
              <a:rPr lang="it-IT" dirty="0" smtClean="0"/>
            </a:br>
            <a:r>
              <a:rPr lang="it-IT" dirty="0" smtClean="0"/>
              <a:t> </a:t>
            </a:r>
            <a:br>
              <a:rPr lang="it-IT" dirty="0" smtClean="0"/>
            </a:br>
            <a:r>
              <a:rPr lang="it-IT" dirty="0" smtClean="0"/>
              <a:t> </a:t>
            </a:r>
            <a:br>
              <a:rPr lang="it-IT" dirty="0" smtClean="0"/>
            </a:br>
            <a:r>
              <a:rPr lang="it-IT" dirty="0" smtClean="0"/>
              <a:t> </a:t>
            </a:r>
            <a:br>
              <a:rPr lang="it-IT" dirty="0" smtClean="0"/>
            </a:br>
            <a:r>
              <a:rPr lang="it-IT" dirty="0" smtClean="0"/>
              <a:t> </a:t>
            </a:r>
            <a:br>
              <a:rPr lang="it-IT" dirty="0" smtClean="0"/>
            </a:br>
            <a:r>
              <a:rPr lang="it-IT" b="1" dirty="0" smtClean="0"/>
              <a:t> </a:t>
            </a:r>
            <a:r>
              <a:rPr lang="it-IT" dirty="0" smtClean="0"/>
              <a:t/>
            </a:r>
            <a:br>
              <a:rPr lang="it-IT" dirty="0" smtClean="0"/>
            </a:br>
            <a:r>
              <a:rPr lang="it-IT" b="1" dirty="0" smtClean="0"/>
              <a:t>ANNIVERSARIO</a:t>
            </a:r>
            <a:r>
              <a:rPr lang="it-IT" dirty="0" smtClean="0"/>
              <a:t/>
            </a:r>
            <a:br>
              <a:rPr lang="it-IT" dirty="0" smtClean="0"/>
            </a:br>
            <a:r>
              <a:rPr lang="it-IT" dirty="0" smtClean="0"/>
              <a:t> </a:t>
            </a:r>
            <a:br>
              <a:rPr lang="it-IT" dirty="0" smtClean="0"/>
            </a:br>
            <a:r>
              <a:rPr lang="it-IT" b="1" dirty="0" smtClean="0"/>
              <a:t>SEZIONE PROVINCIALE </a:t>
            </a:r>
            <a:r>
              <a:rPr lang="it-IT" b="1" dirty="0" err="1" smtClean="0"/>
              <a:t>DI</a:t>
            </a:r>
            <a:r>
              <a:rPr lang="it-IT" b="1" dirty="0" smtClean="0"/>
              <a:t> BOLOGNA</a:t>
            </a:r>
            <a:r>
              <a:rPr lang="it-IT" dirty="0" smtClean="0"/>
              <a:t/>
            </a:r>
            <a:br>
              <a:rPr lang="it-IT" dirty="0" smtClean="0"/>
            </a:br>
            <a:r>
              <a:rPr lang="it-IT" b="1" dirty="0" smtClean="0"/>
              <a:t>                          1946—2016</a:t>
            </a:r>
            <a:r>
              <a:rPr lang="it-IT" dirty="0" smtClean="0"/>
              <a:t/>
            </a:r>
            <a:br>
              <a:rPr lang="it-IT" dirty="0" smtClean="0"/>
            </a:br>
            <a:r>
              <a:rPr lang="it-IT" dirty="0" smtClean="0"/>
              <a:t> </a:t>
            </a:r>
            <a:br>
              <a:rPr lang="it-IT" dirty="0" smtClean="0"/>
            </a:br>
            <a:r>
              <a:rPr lang="it-IT" dirty="0" smtClean="0"/>
              <a:t> </a:t>
            </a:r>
            <a:br>
              <a:rPr lang="it-IT" dirty="0" smtClean="0"/>
            </a:br>
            <a:endParaRPr lang="it-IT" dirty="0"/>
          </a:p>
        </p:txBody>
      </p:sp>
      <p:pic>
        <p:nvPicPr>
          <p:cNvPr id="1026" name="Picture 2" descr="C:\Documents and Settings\donato1\Desktop\documenti\marchio fipsas.jpg"/>
          <p:cNvPicPr>
            <a:picLocks noGrp="1" noChangeAspect="1" noChangeArrowheads="1"/>
          </p:cNvPicPr>
          <p:nvPr>
            <p:ph idx="1"/>
          </p:nvPr>
        </p:nvPicPr>
        <p:blipFill>
          <a:blip r:embed="rId2" cstate="print"/>
          <a:srcRect/>
          <a:stretch>
            <a:fillRect/>
          </a:stretch>
        </p:blipFill>
        <p:spPr bwMode="auto">
          <a:xfrm>
            <a:off x="6786578" y="714356"/>
            <a:ext cx="1571635" cy="1577227"/>
          </a:xfrm>
          <a:prstGeom prst="rect">
            <a:avLst/>
          </a:prstGeom>
          <a:noFill/>
        </p:spPr>
      </p:pic>
      <p:pic>
        <p:nvPicPr>
          <p:cNvPr id="1027" name="Picture 3" descr="F:\storia sez.bo 1\storia sez 1\fips.gif"/>
          <p:cNvPicPr>
            <a:picLocks noChangeAspect="1" noChangeArrowheads="1"/>
          </p:cNvPicPr>
          <p:nvPr/>
        </p:nvPicPr>
        <p:blipFill>
          <a:blip r:embed="rId3"/>
          <a:srcRect/>
          <a:stretch>
            <a:fillRect/>
          </a:stretch>
        </p:blipFill>
        <p:spPr bwMode="auto">
          <a:xfrm>
            <a:off x="642910" y="714356"/>
            <a:ext cx="1571636" cy="1571636"/>
          </a:xfrm>
          <a:prstGeom prst="rect">
            <a:avLst/>
          </a:prstGeom>
          <a:noFill/>
        </p:spPr>
      </p:pic>
      <p:pic>
        <p:nvPicPr>
          <p:cNvPr id="1028" name="Picture 4" descr="C:\Documents and Settings\donato1\Desktop\Immagine.bmp"/>
          <p:cNvPicPr>
            <a:picLocks noChangeAspect="1" noChangeArrowheads="1"/>
          </p:cNvPicPr>
          <p:nvPr/>
        </p:nvPicPr>
        <p:blipFill>
          <a:blip r:embed="rId4"/>
          <a:srcRect/>
          <a:stretch>
            <a:fillRect/>
          </a:stretch>
        </p:blipFill>
        <p:spPr bwMode="auto">
          <a:xfrm>
            <a:off x="2723976" y="928670"/>
            <a:ext cx="3562536" cy="2500330"/>
          </a:xfrm>
          <a:prstGeom prst="rect">
            <a:avLst/>
          </a:prstGeom>
          <a:solidFill>
            <a:srgbClr val="FF0000"/>
          </a:solidFill>
          <a:ln>
            <a:solidFill>
              <a:srgbClr val="FF0000"/>
            </a:solid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LA SEZIONE </a:t>
            </a:r>
            <a:r>
              <a:rPr lang="it-IT" dirty="0" err="1" smtClean="0"/>
              <a:t>DI</a:t>
            </a:r>
            <a:r>
              <a:rPr lang="it-IT" dirty="0" smtClean="0"/>
              <a:t> BOLOGNA</a:t>
            </a:r>
            <a:endParaRPr lang="it-IT" dirty="0"/>
          </a:p>
        </p:txBody>
      </p:sp>
      <p:sp>
        <p:nvSpPr>
          <p:cNvPr id="3" name="Segnaposto contenuto 2"/>
          <p:cNvSpPr>
            <a:spLocks noGrp="1"/>
          </p:cNvSpPr>
          <p:nvPr>
            <p:ph idx="1"/>
          </p:nvPr>
        </p:nvSpPr>
        <p:spPr>
          <a:xfrm>
            <a:off x="457200" y="1600200"/>
            <a:ext cx="8229600" cy="4757758"/>
          </a:xfrm>
        </p:spPr>
        <p:txBody>
          <a:bodyPr>
            <a:normAutofit lnSpcReduction="10000"/>
          </a:bodyPr>
          <a:lstStyle/>
          <a:p>
            <a:r>
              <a:rPr lang="it-IT" dirty="0" smtClean="0"/>
              <a:t>Anno </a:t>
            </a:r>
            <a:r>
              <a:rPr lang="it-IT" dirty="0"/>
              <a:t>di fondazione 1946, fin dalla nascita della FIPS è parte attiva, annovera un membro fondatore della Federazione Nazionale e segue le sorti della federazione,</a:t>
            </a:r>
            <a:r>
              <a:rPr lang="it-IT" i="1" dirty="0"/>
              <a:t> è sempre stata molto importante a livello nazionale e internazionale, membri del suo direttivo hanno avuto  incarichi  a livello mondiale il </a:t>
            </a:r>
            <a:r>
              <a:rPr lang="it-IT" i="1" dirty="0" err="1"/>
              <a:t>Dott</a:t>
            </a:r>
            <a:r>
              <a:rPr lang="it-IT" i="1" dirty="0"/>
              <a:t> </a:t>
            </a:r>
            <a:r>
              <a:rPr lang="it-IT" i="1" dirty="0" err="1"/>
              <a:t>Eliodoro</a:t>
            </a:r>
            <a:r>
              <a:rPr lang="it-IT" i="1" dirty="0"/>
              <a:t> </a:t>
            </a:r>
            <a:r>
              <a:rPr lang="it-IT" i="1" dirty="0" err="1"/>
              <a:t>Cicognani</a:t>
            </a:r>
            <a:r>
              <a:rPr lang="it-IT" i="1" dirty="0"/>
              <a:t> è stato dal 1970 al 1990  presidente della CIPS, coadiuvato dal Segretario Generale  </a:t>
            </a:r>
            <a:r>
              <a:rPr lang="it-IT" i="1" dirty="0" err="1"/>
              <a:t>Sig</a:t>
            </a:r>
            <a:r>
              <a:rPr lang="it-IT" i="1" dirty="0"/>
              <a:t> Pietro </a:t>
            </a:r>
            <a:r>
              <a:rPr lang="it-IT" i="1" dirty="0" err="1"/>
              <a:t>Pirini</a:t>
            </a:r>
            <a:r>
              <a:rPr lang="it-IT" i="1" dirty="0"/>
              <a:t>.</a:t>
            </a:r>
            <a:endParaRPr lang="it-IT" dirty="0"/>
          </a:p>
          <a:p>
            <a:endParaRPr lang="it-IT"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2297106"/>
          </a:xfrm>
        </p:spPr>
        <p:txBody>
          <a:bodyPr/>
          <a:lstStyle/>
          <a:p>
            <a:endParaRPr lang="it-IT" dirty="0"/>
          </a:p>
        </p:txBody>
      </p:sp>
      <p:sp>
        <p:nvSpPr>
          <p:cNvPr id="6" name="Segnaposto contenuto 5"/>
          <p:cNvSpPr>
            <a:spLocks noGrp="1"/>
          </p:cNvSpPr>
          <p:nvPr>
            <p:ph idx="1"/>
          </p:nvPr>
        </p:nvSpPr>
        <p:spPr>
          <a:xfrm>
            <a:off x="457200" y="3786190"/>
            <a:ext cx="8229600" cy="2339973"/>
          </a:xfrm>
        </p:spPr>
        <p:txBody>
          <a:bodyPr/>
          <a:lstStyle/>
          <a:p>
            <a:endParaRPr lang="it-IT"/>
          </a:p>
        </p:txBody>
      </p:sp>
      <p:pic>
        <p:nvPicPr>
          <p:cNvPr id="5124" name="Picture 4" descr="C:\Documents and Settings\donato1\Desktop\storia sez.bo\storia sez 1\Eliodoro Cicognani.jpg"/>
          <p:cNvPicPr>
            <a:picLocks noChangeAspect="1" noChangeArrowheads="1"/>
          </p:cNvPicPr>
          <p:nvPr/>
        </p:nvPicPr>
        <p:blipFill>
          <a:blip r:embed="rId2"/>
          <a:srcRect/>
          <a:stretch>
            <a:fillRect/>
          </a:stretch>
        </p:blipFill>
        <p:spPr bwMode="auto">
          <a:xfrm>
            <a:off x="857224" y="571480"/>
            <a:ext cx="7443155" cy="5286412"/>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00034" y="274638"/>
            <a:ext cx="8186766" cy="1654164"/>
          </a:xfrm>
        </p:spPr>
        <p:txBody>
          <a:bodyPr/>
          <a:lstStyle/>
          <a:p>
            <a:endParaRPr lang="it-IT" dirty="0"/>
          </a:p>
        </p:txBody>
      </p:sp>
      <p:sp>
        <p:nvSpPr>
          <p:cNvPr id="3" name="Segnaposto contenuto 2"/>
          <p:cNvSpPr>
            <a:spLocks noGrp="1"/>
          </p:cNvSpPr>
          <p:nvPr>
            <p:ph idx="1"/>
          </p:nvPr>
        </p:nvSpPr>
        <p:spPr>
          <a:xfrm>
            <a:off x="428596" y="2143116"/>
            <a:ext cx="8258204" cy="3983047"/>
          </a:xfrm>
        </p:spPr>
        <p:txBody>
          <a:bodyPr>
            <a:normAutofit fontScale="85000" lnSpcReduction="10000"/>
          </a:bodyPr>
          <a:lstStyle/>
          <a:p>
            <a:r>
              <a:rPr lang="it-IT" dirty="0"/>
              <a:t>La pesca da sempre fonte di alimentazione per l’uomo, dopo la prima guerra mondiale comincia ad essere praticata anche per scopi ludici, alcune associazioni spontanee si formano e danno vita alle prime gare. </a:t>
            </a:r>
          </a:p>
          <a:p>
            <a:r>
              <a:rPr lang="it-IT" dirty="0"/>
              <a:t>La FIPS nasce ufficialmente il 27 giugno 1942, anno in cui ci sarebbero dovute essere le olimpiadi, nel 1947 la FIPS al tempo retta da un commissario, prof. Giorgio Bini, riceve l’incarico dal governo di mettere ordine e organizzare il settore pesca. </a:t>
            </a:r>
          </a:p>
          <a:p>
            <a:endParaRPr lang="it-IT" dirty="0"/>
          </a:p>
        </p:txBody>
      </p:sp>
      <p:pic>
        <p:nvPicPr>
          <p:cNvPr id="1026" name="Picture 2" descr="C:\Documents and Settings\donato1\Desktop\storia sez.bo\storia sez 1\fips.gif"/>
          <p:cNvPicPr>
            <a:picLocks noChangeAspect="1" noChangeArrowheads="1"/>
          </p:cNvPicPr>
          <p:nvPr/>
        </p:nvPicPr>
        <p:blipFill>
          <a:blip r:embed="rId2"/>
          <a:srcRect/>
          <a:stretch>
            <a:fillRect/>
          </a:stretch>
        </p:blipFill>
        <p:spPr bwMode="auto">
          <a:xfrm>
            <a:off x="3571868" y="357166"/>
            <a:ext cx="1333500" cy="1333500"/>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normAutofit fontScale="92500" lnSpcReduction="10000"/>
          </a:bodyPr>
          <a:lstStyle/>
          <a:p>
            <a:r>
              <a:rPr lang="it-IT" dirty="0"/>
              <a:t>Ha fornito vari componenti alla commissione sportiva, e ad altri organi Federali. Gli atleti Bolognesi hanno spesso rappresentato i colori nazionali salendo sul gradino più alto del podio </a:t>
            </a:r>
          </a:p>
          <a:p>
            <a:r>
              <a:rPr lang="it-IT" dirty="0"/>
              <a:t>Negli anni  50-70 la sezione </a:t>
            </a:r>
            <a:r>
              <a:rPr lang="it-IT" dirty="0" err="1"/>
              <a:t>Fips</a:t>
            </a:r>
            <a:r>
              <a:rPr lang="it-IT" dirty="0"/>
              <a:t> gestisce le acque in concessione con un nucleo di guardie per il controllo e la gestione, inoltre con un proprio impianto a </a:t>
            </a:r>
            <a:r>
              <a:rPr lang="it-IT" dirty="0" err="1"/>
              <a:t>Lizzano</a:t>
            </a:r>
            <a:r>
              <a:rPr lang="it-IT" dirty="0"/>
              <a:t>  in Belvedere produce uova e </a:t>
            </a:r>
            <a:r>
              <a:rPr lang="it-IT" dirty="0" err="1"/>
              <a:t>avanotti</a:t>
            </a:r>
            <a:r>
              <a:rPr lang="it-IT" dirty="0"/>
              <a:t> di trote </a:t>
            </a:r>
            <a:r>
              <a:rPr lang="it-IT" dirty="0" err="1"/>
              <a:t>fario</a:t>
            </a:r>
            <a:r>
              <a:rPr lang="it-IT" dirty="0"/>
              <a:t> per il ripopolamento dei torrenti della montagna,</a:t>
            </a:r>
          </a:p>
          <a:p>
            <a:endParaRPr lang="it-IT"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4" name="Segnaposto contenuto 3" descr="C:\Documents and Settings\donato1\Desktop\storia sez.bo\1524790_664037270304636_307001826_n.jpg"/>
          <p:cNvPicPr>
            <a:picLocks noGrp="1"/>
          </p:cNvPicPr>
          <p:nvPr>
            <p:ph idx="1"/>
          </p:nvPr>
        </p:nvPicPr>
        <p:blipFill>
          <a:blip r:embed="rId2"/>
          <a:stretch>
            <a:fillRect/>
          </a:stretch>
        </p:blipFill>
        <p:spPr bwMode="auto">
          <a:xfrm>
            <a:off x="2943910" y="1600200"/>
            <a:ext cx="3256179" cy="4525963"/>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lstStyle/>
          <a:p>
            <a:r>
              <a:rPr lang="it-IT" dirty="0"/>
              <a:t>in seguito le guardie verranno poi assunte dalla Provincia quando, per effetto della legge regionale la </a:t>
            </a:r>
            <a:r>
              <a:rPr lang="it-IT" dirty="0" err="1"/>
              <a:t>Fips</a:t>
            </a:r>
            <a:r>
              <a:rPr lang="it-IT" dirty="0"/>
              <a:t> non avrà più le acque, il sistema di gestione sarà comunque  di esempio per l’ente pubblico</a:t>
            </a:r>
            <a:r>
              <a:rPr lang="it-IT" dirty="0" smtClean="0"/>
              <a:t>.</a:t>
            </a:r>
          </a:p>
          <a:p>
            <a:r>
              <a:rPr lang="it-IT" dirty="0" smtClean="0"/>
              <a:t> </a:t>
            </a:r>
            <a:r>
              <a:rPr lang="it-IT" dirty="0" smtClean="0"/>
              <a:t>E’ anche periodo in cui i pescatori a Bologna erano tanti, la sezione ne contava  25-30000, </a:t>
            </a:r>
            <a:endParaRPr lang="it-IT"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796908"/>
          </a:xfrm>
        </p:spPr>
        <p:txBody>
          <a:bodyPr/>
          <a:lstStyle/>
          <a:p>
            <a:r>
              <a:rPr lang="it-IT" dirty="0" smtClean="0"/>
              <a:t>Ambiente e partecipazioni</a:t>
            </a:r>
            <a:endParaRPr lang="it-IT" dirty="0"/>
          </a:p>
        </p:txBody>
      </p:sp>
      <p:sp>
        <p:nvSpPr>
          <p:cNvPr id="3" name="Segnaposto contenuto 2"/>
          <p:cNvSpPr>
            <a:spLocks noGrp="1"/>
          </p:cNvSpPr>
          <p:nvPr>
            <p:ph idx="1"/>
          </p:nvPr>
        </p:nvSpPr>
        <p:spPr>
          <a:xfrm>
            <a:off x="457200" y="1214422"/>
            <a:ext cx="8229600" cy="5214974"/>
          </a:xfrm>
        </p:spPr>
        <p:txBody>
          <a:bodyPr>
            <a:normAutofit/>
          </a:bodyPr>
          <a:lstStyle/>
          <a:p>
            <a:r>
              <a:rPr lang="it-IT" dirty="0" smtClean="0"/>
              <a:t>quando </a:t>
            </a:r>
            <a:r>
              <a:rPr lang="it-IT" dirty="0"/>
              <a:t>ancora nessuno parlava di ambiente  la sezione FIPS Bologna organizzava manifestazioni di piazza per sensibilizzare l’opinione pubblica e le istituzioni al problema degli inquinamenti dei fiumi</a:t>
            </a:r>
            <a:r>
              <a:rPr lang="it-IT" dirty="0" smtClean="0"/>
              <a:t>.</a:t>
            </a:r>
          </a:p>
          <a:p>
            <a:r>
              <a:rPr lang="it-IT" dirty="0" smtClean="0"/>
              <a:t>Altro primato è aver </a:t>
            </a:r>
            <a:r>
              <a:rPr lang="it-IT" smtClean="0"/>
              <a:t>partecipato con </a:t>
            </a:r>
            <a:r>
              <a:rPr lang="it-IT" dirty="0" smtClean="0"/>
              <a:t>un Piccolo stand sia alle fiera AIPO che all’EUDI anno 1998. Da quel momento la FIPSAS  ha sempre partecipato con uno stand fino ai giorni nostri. </a:t>
            </a:r>
            <a:endParaRPr lang="it-IT"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normAutofit fontScale="92500" lnSpcReduction="10000"/>
          </a:bodyPr>
          <a:lstStyle/>
          <a:p>
            <a:r>
              <a:rPr lang="it-IT" dirty="0"/>
              <a:t>La prima sede della Sezione </a:t>
            </a:r>
            <a:r>
              <a:rPr lang="it-IT" dirty="0" err="1"/>
              <a:t>Fips</a:t>
            </a:r>
            <a:r>
              <a:rPr lang="it-IT" dirty="0"/>
              <a:t> è in via Rizzoli, con la presidenza del sig. Collina </a:t>
            </a:r>
            <a:r>
              <a:rPr lang="it-IT" dirty="0" err="1"/>
              <a:t>Avv</a:t>
            </a:r>
            <a:r>
              <a:rPr lang="it-IT" dirty="0"/>
              <a:t> Vincenzo, 1946 – gli succede il cav. Franco Pavone nel 1964, fino al 1968 poi il sig. Giuseppe Palmieri 1972 – 1980,  il sig. Giuseppe </a:t>
            </a:r>
            <a:r>
              <a:rPr lang="it-IT" dirty="0" err="1"/>
              <a:t>Brunetti</a:t>
            </a:r>
            <a:r>
              <a:rPr lang="it-IT" dirty="0"/>
              <a:t>, 1980 – 1992, segue la sig. Sara Ballotta 1992 - 1999; durante la sua presidenza nei primi anni ‘90 la sede si sposta in via Sicilia e poi nuovamente nel 1996 in via Andrea Costa; nel 1999, l’avvocato Marco </a:t>
            </a:r>
            <a:r>
              <a:rPr lang="it-IT" dirty="0" err="1"/>
              <a:t>D’Apote</a:t>
            </a:r>
            <a:r>
              <a:rPr lang="it-IT" dirty="0"/>
              <a:t> ne assume la presidenza.</a:t>
            </a:r>
          </a:p>
          <a:p>
            <a:endParaRPr lang="it-IT"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296842"/>
          </a:xfrm>
        </p:spPr>
        <p:txBody>
          <a:bodyPr>
            <a:normAutofit fontScale="90000"/>
          </a:bodyPr>
          <a:lstStyle/>
          <a:p>
            <a:endParaRPr lang="it-IT" dirty="0"/>
          </a:p>
        </p:txBody>
      </p:sp>
      <p:sp>
        <p:nvSpPr>
          <p:cNvPr id="3" name="Segnaposto contenuto 2"/>
          <p:cNvSpPr>
            <a:spLocks noGrp="1"/>
          </p:cNvSpPr>
          <p:nvPr>
            <p:ph idx="1"/>
          </p:nvPr>
        </p:nvSpPr>
        <p:spPr>
          <a:xfrm>
            <a:off x="457200" y="785794"/>
            <a:ext cx="8229600" cy="6072206"/>
          </a:xfrm>
        </p:spPr>
        <p:txBody>
          <a:bodyPr>
            <a:normAutofit fontScale="92500" lnSpcReduction="20000"/>
          </a:bodyPr>
          <a:lstStyle/>
          <a:p>
            <a:r>
              <a:rPr lang="it-IT" dirty="0"/>
              <a:t>A seguito della variazione statutaria nazionale  che vuole le Sezioni non più organi della federazione ma libere associazioni convenzionate; nel 2001 viene fondata la “Sezione Provinciale di Bologna Convenzionata FIPSAS” con un nuovo consiglio presieduto dal sig. Donato </a:t>
            </a:r>
            <a:r>
              <a:rPr lang="it-IT" dirty="0" err="1"/>
              <a:t>Puggioli</a:t>
            </a:r>
            <a:r>
              <a:rPr lang="it-IT" dirty="0"/>
              <a:t> Negli anni successivi si </a:t>
            </a:r>
            <a:r>
              <a:rPr lang="it-IT" dirty="0" smtClean="0"/>
              <a:t>modernizza, </a:t>
            </a:r>
            <a:r>
              <a:rPr lang="it-IT" dirty="0"/>
              <a:t>con sistemi computerizzati la Sezione, si </a:t>
            </a:r>
            <a:r>
              <a:rPr lang="it-IT" dirty="0" smtClean="0"/>
              <a:t>trovano </a:t>
            </a:r>
            <a:r>
              <a:rPr lang="it-IT" dirty="0"/>
              <a:t>nuove collaborazioni, prima con la Provincia, con cui ha già in essere una convenzione per le Guardie Ittiche volontarie (circa 40),</a:t>
            </a:r>
            <a:r>
              <a:rPr lang="it-IT" i="1" dirty="0"/>
              <a:t> che gestiscono </a:t>
            </a:r>
            <a:r>
              <a:rPr lang="it-IT" dirty="0"/>
              <a:t>quasi tutto il controllo ittico e ambientale della provincia di Bologna, compreso semine, recuperi, campionamenti e quant’altro necessario al fine della gestione</a:t>
            </a:r>
          </a:p>
          <a:p>
            <a:endParaRPr lang="it-IT"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lstStyle/>
          <a:p>
            <a:r>
              <a:rPr lang="it-IT" dirty="0"/>
              <a:t>Nel 2006 la firma con la Provincia per la gestione di “Panigale”.  incubatoio sito in </a:t>
            </a:r>
            <a:r>
              <a:rPr lang="it-IT" dirty="0" err="1"/>
              <a:t>Lizzano</a:t>
            </a:r>
            <a:r>
              <a:rPr lang="it-IT" dirty="0"/>
              <a:t> in Belvedere, adibito alla produzione di trote </a:t>
            </a:r>
            <a:r>
              <a:rPr lang="it-IT" dirty="0" err="1"/>
              <a:t>Fario</a:t>
            </a:r>
            <a:r>
              <a:rPr lang="it-IT" dirty="0"/>
              <a:t> per il ripopolamento dei fiumi della </a:t>
            </a:r>
            <a:r>
              <a:rPr lang="it-IT" dirty="0" smtClean="0"/>
              <a:t>provincia, il risultato è entusiasmante, in 10 anni la produzione è passata da 40-50.000 uova a 700.000. fermo restando struttura e </a:t>
            </a:r>
            <a:r>
              <a:rPr lang="it-IT" smtClean="0"/>
              <a:t>personale addetto.     </a:t>
            </a:r>
            <a:endParaRPr lang="it-IT" dirty="0"/>
          </a:p>
          <a:p>
            <a:endParaRPr lang="it-IT"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296842"/>
          </a:xfrm>
        </p:spPr>
        <p:txBody>
          <a:bodyPr>
            <a:normAutofit fontScale="90000"/>
          </a:bodyPr>
          <a:lstStyle/>
          <a:p>
            <a:endParaRPr lang="it-IT" dirty="0"/>
          </a:p>
        </p:txBody>
      </p:sp>
      <p:sp>
        <p:nvSpPr>
          <p:cNvPr id="3" name="Segnaposto contenuto 2"/>
          <p:cNvSpPr>
            <a:spLocks noGrp="1"/>
          </p:cNvSpPr>
          <p:nvPr>
            <p:ph idx="1"/>
          </p:nvPr>
        </p:nvSpPr>
        <p:spPr>
          <a:xfrm>
            <a:off x="457200" y="714356"/>
            <a:ext cx="8229600" cy="5715040"/>
          </a:xfrm>
        </p:spPr>
        <p:txBody>
          <a:bodyPr>
            <a:normAutofit fontScale="92500"/>
          </a:bodyPr>
          <a:lstStyle/>
          <a:p>
            <a:r>
              <a:rPr lang="it-IT" dirty="0"/>
              <a:t>Nel 2012, anche la Bonifica Renana dà fiducia alla Sezione siglando un accordo per la gestione della bellissima oasi naturalistica di </a:t>
            </a:r>
            <a:r>
              <a:rPr lang="it-IT" dirty="0" err="1"/>
              <a:t>Vallesanta</a:t>
            </a:r>
            <a:r>
              <a:rPr lang="it-IT" dirty="0"/>
              <a:t> in località </a:t>
            </a:r>
            <a:r>
              <a:rPr lang="it-IT" dirty="0" err="1"/>
              <a:t>Campotto</a:t>
            </a:r>
            <a:r>
              <a:rPr lang="it-IT" dirty="0"/>
              <a:t> di Ferrara, l’oasi, con i suoi 280 ettari di specchi d’acqua e terre umide è sede d’innumerevoli specie di uccelli e pesci tipici delle valli,  meta di pescatori e visitatori da tutta Europa, persone che qui possono trovare incantevoli paesaggi, molteplici specie faunistiche e ittiofaghe, e certamente non da meno si possono degustare  vivande locali uniche nei ristoranti adiacenti le valli.</a:t>
            </a:r>
          </a:p>
          <a:p>
            <a:endParaRPr lang="it-IT"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a:xfrm>
            <a:off x="457200" y="1600200"/>
            <a:ext cx="8229600" cy="4829196"/>
          </a:xfrm>
        </p:spPr>
        <p:txBody>
          <a:bodyPr/>
          <a:lstStyle/>
          <a:p>
            <a:r>
              <a:rPr lang="it-IT" dirty="0"/>
              <a:t>In questi ultimi anni  si rilancia anche il bellissimo comprensorio dei laghi </a:t>
            </a:r>
            <a:r>
              <a:rPr lang="it-IT" dirty="0" err="1"/>
              <a:t>Sapaba</a:t>
            </a:r>
            <a:r>
              <a:rPr lang="it-IT" dirty="0"/>
              <a:t>, già da 40 anni in gestione </a:t>
            </a:r>
            <a:r>
              <a:rPr lang="it-IT" dirty="0" err="1"/>
              <a:t>Fips</a:t>
            </a:r>
            <a:r>
              <a:rPr lang="it-IT" dirty="0"/>
              <a:t>, oggi centro polivalente delle varie discipline di pesca e sede di gare a tutti i livelli.</a:t>
            </a:r>
          </a:p>
          <a:p>
            <a:endParaRPr lang="it-IT"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AGONISTICA</a:t>
            </a:r>
            <a:endParaRPr lang="it-IT" dirty="0"/>
          </a:p>
        </p:txBody>
      </p:sp>
      <p:sp>
        <p:nvSpPr>
          <p:cNvPr id="3" name="Segnaposto contenuto 2"/>
          <p:cNvSpPr>
            <a:spLocks noGrp="1"/>
          </p:cNvSpPr>
          <p:nvPr>
            <p:ph idx="1"/>
          </p:nvPr>
        </p:nvSpPr>
        <p:spPr/>
        <p:txBody>
          <a:bodyPr>
            <a:normAutofit fontScale="92500" lnSpcReduction="20000"/>
          </a:bodyPr>
          <a:lstStyle/>
          <a:p>
            <a:r>
              <a:rPr lang="it-IT" dirty="0"/>
              <a:t>Dal punto di vista agonistico, la sezione  vanta un medagliere invidiabile,   nelle acque interne, dalla mosca, alla pesca al colpo  e alle altre specialità, sono tanti i titoli nazionali e internazionali conquistati dalle società</a:t>
            </a:r>
            <a:r>
              <a:rPr lang="it-IT" i="1" dirty="0"/>
              <a:t> </a:t>
            </a:r>
            <a:r>
              <a:rPr lang="it-IT" dirty="0"/>
              <a:t>bolognesi</a:t>
            </a:r>
            <a:r>
              <a:rPr lang="it-IT" i="1" dirty="0"/>
              <a:t>,</a:t>
            </a:r>
            <a:r>
              <a:rPr lang="it-IT" dirty="0"/>
              <a:t> fin dagli esordi avvenuti nel 1950 anno di inizio dell’attività agonistica federale ufficiale, Bologna conquista il tricolore per società che viene vinto dalla Pescasportiva Europa Bologna, nel 1952 il titolo viene vinto da Bruno </a:t>
            </a:r>
            <a:r>
              <a:rPr lang="it-IT" dirty="0" err="1"/>
              <a:t>Marmiroli</a:t>
            </a:r>
            <a:r>
              <a:rPr lang="it-IT" dirty="0"/>
              <a:t> della Cannisti Petroniani Bologna.</a:t>
            </a:r>
          </a:p>
          <a:p>
            <a:endParaRPr lang="it-IT"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4" name="Segnaposto contenuto 3" descr="C:\Documents and Settings\donato1\Desktop\storia sez.bo\I° congr. fips foto 2.jpg"/>
          <p:cNvPicPr>
            <a:picLocks noGrp="1"/>
          </p:cNvPicPr>
          <p:nvPr>
            <p:ph idx="1"/>
          </p:nvPr>
        </p:nvPicPr>
        <p:blipFill>
          <a:blip r:embed="rId2" cstate="print"/>
          <a:srcRect/>
          <a:stretch>
            <a:fillRect/>
          </a:stretch>
        </p:blipFill>
        <p:spPr bwMode="auto">
          <a:xfrm>
            <a:off x="1771227" y="1600200"/>
            <a:ext cx="5601545" cy="4525963"/>
          </a:xfrm>
          <a:prstGeom prst="rect">
            <a:avLst/>
          </a:prstGeom>
          <a:noFill/>
          <a:ln w="9525">
            <a:noFill/>
            <a:miter lim="800000"/>
            <a:headEnd/>
            <a:tailEnd/>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4" name="Segnaposto contenuto 3" descr="C:\Documents and Settings\donato1\Desktop\storia sez.bo\nazioni 59.jpg"/>
          <p:cNvPicPr>
            <a:picLocks noGrp="1"/>
          </p:cNvPicPr>
          <p:nvPr>
            <p:ph idx="1"/>
          </p:nvPr>
        </p:nvPicPr>
        <p:blipFill>
          <a:blip r:embed="rId2"/>
          <a:stretch>
            <a:fillRect/>
          </a:stretch>
        </p:blipFill>
        <p:spPr bwMode="auto">
          <a:xfrm>
            <a:off x="3077655" y="1600200"/>
            <a:ext cx="2988689" cy="4525963"/>
          </a:xfrm>
          <a:prstGeom prst="rect">
            <a:avLst/>
          </a:prstGeom>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lstStyle/>
          <a:p>
            <a:r>
              <a:rPr lang="it-IT" dirty="0"/>
              <a:t>Altre società storiche</a:t>
            </a:r>
            <a:r>
              <a:rPr lang="it-IT" dirty="0" smtClean="0"/>
              <a:t>, DLF Bologna (1946), </a:t>
            </a:r>
            <a:r>
              <a:rPr lang="it-IT" dirty="0" err="1"/>
              <a:t>Olmese</a:t>
            </a:r>
            <a:r>
              <a:rPr lang="it-IT" dirty="0"/>
              <a:t>, (1947), lenza Casalecchiese, (1947), che al primo mondiale di </a:t>
            </a:r>
            <a:r>
              <a:rPr lang="it-IT" dirty="0" err="1"/>
              <a:t>Varna</a:t>
            </a:r>
            <a:r>
              <a:rPr lang="it-IT" dirty="0"/>
              <a:t>, Bulgaria 1976, presta alla Nazionale Gastone Franchi, che vince la medaglia d’oro</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t>Gli altri settori non sono da </a:t>
            </a:r>
            <a:r>
              <a:rPr lang="it-IT" dirty="0" err="1" smtClean="0"/>
              <a:t>meno…</a:t>
            </a:r>
            <a:r>
              <a:rPr lang="it-IT" dirty="0" smtClean="0"/>
              <a:t/>
            </a:r>
            <a:br>
              <a:rPr lang="it-IT" dirty="0" smtClean="0"/>
            </a:br>
            <a:r>
              <a:rPr lang="it-IT" dirty="0" smtClean="0"/>
              <a:t>LA SUBACQUEA</a:t>
            </a:r>
            <a:br>
              <a:rPr lang="it-IT" dirty="0" smtClean="0"/>
            </a:br>
            <a:endParaRPr lang="it-IT" dirty="0"/>
          </a:p>
        </p:txBody>
      </p:sp>
      <p:sp>
        <p:nvSpPr>
          <p:cNvPr id="3" name="Segnaposto contenuto 2"/>
          <p:cNvSpPr>
            <a:spLocks noGrp="1"/>
          </p:cNvSpPr>
          <p:nvPr>
            <p:ph idx="1"/>
          </p:nvPr>
        </p:nvSpPr>
        <p:spPr>
          <a:xfrm>
            <a:off x="457200" y="1214422"/>
            <a:ext cx="8229600" cy="5214974"/>
          </a:xfrm>
        </p:spPr>
        <p:txBody>
          <a:bodyPr>
            <a:normAutofit fontScale="92500" lnSpcReduction="20000"/>
          </a:bodyPr>
          <a:lstStyle/>
          <a:p>
            <a:r>
              <a:rPr lang="it-IT" dirty="0" smtClean="0"/>
              <a:t>la </a:t>
            </a:r>
            <a:r>
              <a:rPr lang="it-IT" dirty="0"/>
              <a:t>subacquea è sempre stata trainante. Nel 1954 nasce la Bono Sub che nel 1955 diventa  Sub Bologna, fondatore Franco Pavone ex uomo rana durante la guerra, unica società fino ai primi anni ’80 a proporre corsi subacquei a Bologna, e da qui escono nomi importanti affermati nel mondo, come il Dott. Paolo </a:t>
            </a:r>
            <a:r>
              <a:rPr lang="it-IT" dirty="0" err="1"/>
              <a:t>Colantoni</a:t>
            </a:r>
            <a:r>
              <a:rPr lang="it-IT" dirty="0"/>
              <a:t> professore universitario e ricercatore a livello mondiale, </a:t>
            </a:r>
            <a:r>
              <a:rPr lang="it-IT" dirty="0" err="1"/>
              <a:t>Paccagnella</a:t>
            </a:r>
            <a:r>
              <a:rPr lang="it-IT" dirty="0"/>
              <a:t> ittiologo e fondatore della </a:t>
            </a:r>
            <a:r>
              <a:rPr lang="it-IT" dirty="0" err="1"/>
              <a:t>Euraquarium</a:t>
            </a:r>
            <a:r>
              <a:rPr lang="it-IT" dirty="0"/>
              <a:t> azienda leader per acquari e pesci tropicali, scopritore di una specie che porta il suo nome. Sandro Maroni, primario di medicina subacquea, e fondatore del DAN. </a:t>
            </a:r>
          </a:p>
          <a:p>
            <a:endParaRPr lang="it-IT"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lstStyle/>
          <a:p>
            <a:r>
              <a:rPr lang="it-IT" dirty="0"/>
              <a:t>La didattica subacquea bolognese  vanta una quantità e soprattutto una qualità di corsi per sommozzatori ed </a:t>
            </a:r>
            <a:r>
              <a:rPr lang="it-IT" dirty="0" err="1"/>
              <a:t>apneisti</a:t>
            </a:r>
            <a:r>
              <a:rPr lang="it-IT" dirty="0"/>
              <a:t> a tutti i livelli, che vengono seguiti e organizzati anche a livello Nazionale.</a:t>
            </a:r>
          </a:p>
          <a:p>
            <a:endParaRPr lang="it-IT"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lstStyle/>
          <a:p>
            <a:r>
              <a:rPr lang="it-IT" dirty="0"/>
              <a:t>Ma la subacquea è anche agonismo, fin dal 1959, partecipa alle prime Gare di pesca subacquea, quando i concorrenti erano più di 150, Amadori, Fava, Mancini, si piazzavano nelle prime posizioni, traguardo ragguardevole per una società dell’entroterra. </a:t>
            </a:r>
          </a:p>
          <a:p>
            <a:endParaRPr lang="it-IT"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lstStyle/>
          <a:p>
            <a:r>
              <a:rPr lang="it-IT" dirty="0"/>
              <a:t>Le società Imola sub, </a:t>
            </a:r>
            <a:r>
              <a:rPr lang="it-IT" dirty="0" err="1"/>
              <a:t>Sub</a:t>
            </a:r>
            <a:r>
              <a:rPr lang="it-IT" dirty="0"/>
              <a:t> Nettuno e GSB per conto della Sezione prov. </a:t>
            </a:r>
            <a:r>
              <a:rPr lang="it-IT" dirty="0" err="1"/>
              <a:t>Fips</a:t>
            </a:r>
            <a:r>
              <a:rPr lang="it-IT" dirty="0"/>
              <a:t> il 28 novembre 1993 organizzano a Imola il Primo Campionato Italiano di tiro subacqueo, 1° classificato a squadre,  Gruppo Sommozzatori Bolognese (GSB), 2° classificato  Gruppo Sub Bologna.</a:t>
            </a:r>
          </a:p>
          <a:p>
            <a:endParaRPr lang="it-IT"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HOCKEY SUBACQUEO</a:t>
            </a:r>
            <a:endParaRPr lang="it-IT" dirty="0"/>
          </a:p>
        </p:txBody>
      </p:sp>
      <p:sp>
        <p:nvSpPr>
          <p:cNvPr id="3" name="Segnaposto contenuto 2"/>
          <p:cNvSpPr>
            <a:spLocks noGrp="1"/>
          </p:cNvSpPr>
          <p:nvPr>
            <p:ph idx="1"/>
          </p:nvPr>
        </p:nvSpPr>
        <p:spPr/>
        <p:txBody>
          <a:bodyPr>
            <a:normAutofit lnSpcReduction="10000"/>
          </a:bodyPr>
          <a:lstStyle/>
          <a:p>
            <a:r>
              <a:rPr lang="it-IT" dirty="0"/>
              <a:t>SI deve a Bologna la nascita e la diffusione in Italia dell’Hockey Subacqueo che, il 6 luglio 1997 nella cornice della manifestazione “Tuffati Nell’Arte” organizza la prima partita, disputata fra GSB  </a:t>
            </a:r>
            <a:r>
              <a:rPr lang="it-IT" dirty="0" err="1"/>
              <a:t>Fisp</a:t>
            </a:r>
            <a:r>
              <a:rPr lang="it-IT" dirty="0"/>
              <a:t> e </a:t>
            </a:r>
            <a:r>
              <a:rPr lang="it-IT" dirty="0" err="1"/>
              <a:t>stunftruppen</a:t>
            </a:r>
            <a:r>
              <a:rPr lang="it-IT" dirty="0"/>
              <a:t> </a:t>
            </a:r>
            <a:r>
              <a:rPr lang="it-IT" dirty="0" err="1"/>
              <a:t>Uisp</a:t>
            </a:r>
            <a:r>
              <a:rPr lang="it-IT" dirty="0"/>
              <a:t>, nel 2000 organizza il </a:t>
            </a:r>
            <a:r>
              <a:rPr lang="it-IT" dirty="0" err="1"/>
              <a:t>I°</a:t>
            </a:r>
            <a:r>
              <a:rPr lang="it-IT" dirty="0"/>
              <a:t> Campionato Italiano vinto dalla società Assetto Variabile e da allora vede alternativamente le squadre della Sezione di Bologna sui gradini più alti del podio.</a:t>
            </a:r>
          </a:p>
          <a:p>
            <a:endParaRPr lang="it-IT"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929058" y="274638"/>
            <a:ext cx="4757742" cy="5869006"/>
          </a:xfrm>
        </p:spPr>
        <p:txBody>
          <a:bodyPr/>
          <a:lstStyle/>
          <a:p>
            <a:endParaRPr lang="it-IT" dirty="0"/>
          </a:p>
        </p:txBody>
      </p:sp>
      <p:sp>
        <p:nvSpPr>
          <p:cNvPr id="3" name="Segnaposto contenuto 2"/>
          <p:cNvSpPr>
            <a:spLocks noGrp="1"/>
          </p:cNvSpPr>
          <p:nvPr>
            <p:ph idx="1"/>
          </p:nvPr>
        </p:nvSpPr>
        <p:spPr>
          <a:xfrm>
            <a:off x="457200" y="285728"/>
            <a:ext cx="3114668" cy="6286544"/>
          </a:xfrm>
        </p:spPr>
        <p:txBody>
          <a:bodyPr>
            <a:normAutofit lnSpcReduction="10000"/>
          </a:bodyPr>
          <a:lstStyle/>
          <a:p>
            <a:r>
              <a:rPr lang="it-IT" dirty="0"/>
              <a:t>Il primo campionato Italiano di Apnea Dinamica e Statica viene disputato il 14-15 settembre 2002 nella piscina di </a:t>
            </a:r>
            <a:r>
              <a:rPr lang="it-IT" dirty="0" err="1"/>
              <a:t>Molinella</a:t>
            </a:r>
            <a:r>
              <a:rPr lang="it-IT" dirty="0"/>
              <a:t> organizzato dal GSB.</a:t>
            </a:r>
          </a:p>
          <a:p>
            <a:endParaRPr lang="it-IT" dirty="0"/>
          </a:p>
        </p:txBody>
      </p:sp>
      <p:pic>
        <p:nvPicPr>
          <p:cNvPr id="6146" name="Picture 2" descr="C:\Documents and Settings\donato1\Desktop\storia sez.bo\storia sez 1\foto 3.jpg"/>
          <p:cNvPicPr>
            <a:picLocks noChangeAspect="1" noChangeArrowheads="1"/>
          </p:cNvPicPr>
          <p:nvPr/>
        </p:nvPicPr>
        <p:blipFill>
          <a:blip r:embed="rId2"/>
          <a:srcRect/>
          <a:stretch>
            <a:fillRect/>
          </a:stretch>
        </p:blipFill>
        <p:spPr bwMode="auto">
          <a:xfrm>
            <a:off x="3786182" y="0"/>
            <a:ext cx="4929222" cy="6858000"/>
          </a:xfrm>
          <a:prstGeom prst="rect">
            <a:avLst/>
          </a:prstGeom>
          <a:noFill/>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NUOTO PINNATO</a:t>
            </a:r>
            <a:endParaRPr lang="it-IT" dirty="0"/>
          </a:p>
        </p:txBody>
      </p:sp>
      <p:sp>
        <p:nvSpPr>
          <p:cNvPr id="3" name="Segnaposto contenuto 2"/>
          <p:cNvSpPr>
            <a:spLocks noGrp="1"/>
          </p:cNvSpPr>
          <p:nvPr>
            <p:ph idx="1"/>
          </p:nvPr>
        </p:nvSpPr>
        <p:spPr/>
        <p:txBody>
          <a:bodyPr/>
          <a:lstStyle/>
          <a:p>
            <a:r>
              <a:rPr lang="it-IT" dirty="0"/>
              <a:t>Il Nuoto Pinnato, vede Bologna protagonista fin dalle origini, nel 1955 il Sub Bologna comincia l’attività ,nel 1959 Franco Pavone organizza  la prima manifestazione al mondo di nuoto pinnato in piscina,</a:t>
            </a:r>
          </a:p>
          <a:p>
            <a:endParaRPr lang="it-IT"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t>PRIMA GARA </a:t>
            </a:r>
            <a:r>
              <a:rPr lang="it-IT" dirty="0" err="1" smtClean="0"/>
              <a:t>DI</a:t>
            </a:r>
            <a:r>
              <a:rPr lang="it-IT" dirty="0" smtClean="0"/>
              <a:t> NUOTO PINNATO PISCINA CARMEN LONGO </a:t>
            </a:r>
            <a:endParaRPr lang="it-IT" dirty="0"/>
          </a:p>
        </p:txBody>
      </p:sp>
      <p:pic>
        <p:nvPicPr>
          <p:cNvPr id="4" name="Segnaposto contenuto 3" descr="C:\Documents and Settings\donato1\Desktop\storia sez.bo\1 Prima gara di Nuoto Pinnato(1).jpg"/>
          <p:cNvPicPr>
            <a:picLocks noGrp="1"/>
          </p:cNvPicPr>
          <p:nvPr>
            <p:ph idx="1"/>
          </p:nvPr>
        </p:nvPicPr>
        <p:blipFill>
          <a:blip r:embed="rId2"/>
          <a:stretch>
            <a:fillRect/>
          </a:stretch>
        </p:blipFill>
        <p:spPr bwMode="auto">
          <a:xfrm>
            <a:off x="1344593" y="1600200"/>
            <a:ext cx="6454813" cy="4525963"/>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dirty="0"/>
          </a:p>
        </p:txBody>
      </p:sp>
      <p:sp>
        <p:nvSpPr>
          <p:cNvPr id="3" name="Segnaposto contenuto 2"/>
          <p:cNvSpPr>
            <a:spLocks noGrp="1"/>
          </p:cNvSpPr>
          <p:nvPr>
            <p:ph idx="1"/>
          </p:nvPr>
        </p:nvSpPr>
        <p:spPr/>
        <p:txBody>
          <a:bodyPr/>
          <a:lstStyle/>
          <a:p>
            <a:r>
              <a:rPr lang="it-IT" dirty="0"/>
              <a:t>La reale nascita della federazione avviene a Bologna il 17-18 novembre del 1947 con il “CONGRESSO COSTITUENTE DELLA FIPS". Da quell’incontro scaturisce il primo statuto federale, ratificato poi l’anno successivo all’assemblea di Firenze</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normAutofit fontScale="92500" lnSpcReduction="10000"/>
          </a:bodyPr>
          <a:lstStyle/>
          <a:p>
            <a:r>
              <a:rPr lang="it-IT" dirty="0"/>
              <a:t>un quadrangolare Bologna, Genova, Milano, Torino, successivamente con i suoi atleti partecipa a manifestazioni sia nazionali che internazionali, </a:t>
            </a:r>
          </a:p>
          <a:p>
            <a:r>
              <a:rPr lang="it-IT" dirty="0"/>
              <a:t>Nel 1961 è sempre il sub Bologna ad organizzare al molo di Rimini, i primi campionati Italiani di fondo. Il cav. Franco Pavone viene eletto presidente  nazionale del settore e commissario unico della nazionale incarico che ricoprirà per più di un decennio. </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lstStyle/>
          <a:p>
            <a:r>
              <a:rPr lang="it-IT" dirty="0"/>
              <a:t>Luigi Ferraro fondatore della  </a:t>
            </a:r>
            <a:r>
              <a:rPr lang="it-IT" dirty="0" err="1"/>
              <a:t>Tecnisub</a:t>
            </a:r>
            <a:r>
              <a:rPr lang="it-IT" dirty="0"/>
              <a:t> si avvale della consulenza “Bolognese” per la messa a punto delle  pinne lunghe e nel 1969 lo stesso Franco Pavone inventa la “pinna Matrimoniale” in seguito denominata </a:t>
            </a:r>
            <a:r>
              <a:rPr lang="it-IT" dirty="0" err="1"/>
              <a:t>monopinna</a:t>
            </a:r>
            <a:r>
              <a:rPr lang="it-IT" dirty="0"/>
              <a:t>, oggi usata in tutto il mondo sportivo subacqueo e nuoto pinnato. </a:t>
            </a:r>
          </a:p>
          <a:p>
            <a:endParaRPr lang="it-IT"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lstStyle/>
          <a:p>
            <a:r>
              <a:rPr lang="it-IT" dirty="0"/>
              <a:t>Nei primi anni 60 il sub Bologna mette a punto una attrezzatura tecnica all’avanguardia per le gare di orientamento, e con una Nazionale Italiana formata tutta da suoi atleti, si impone sulla imbattibile Nazionale Russa, ciò gli vale l’invito a partecipare al loro campionato nazionale, dove alla presenza di </a:t>
            </a:r>
            <a:r>
              <a:rPr lang="it-IT" dirty="0" err="1"/>
              <a:t>Yurj</a:t>
            </a:r>
            <a:r>
              <a:rPr lang="it-IT" dirty="0"/>
              <a:t> </a:t>
            </a:r>
            <a:r>
              <a:rPr lang="it-IT" dirty="0" err="1"/>
              <a:t>Gagarin</a:t>
            </a:r>
            <a:r>
              <a:rPr lang="it-IT" dirty="0"/>
              <a:t> si classificano secondi.</a:t>
            </a:r>
          </a:p>
          <a:p>
            <a:endParaRPr lang="it-IT"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normAutofit fontScale="92500" lnSpcReduction="20000"/>
          </a:bodyPr>
          <a:lstStyle/>
          <a:p>
            <a:r>
              <a:rPr lang="it-IT" dirty="0"/>
              <a:t>Dalla classifica Nazionale del ‘69’il sub Bologna ha questi risultati:    Record Italiani: Assoluti maschili, </a:t>
            </a:r>
            <a:r>
              <a:rPr lang="it-IT" dirty="0" err="1"/>
              <a:t>Boccacini</a:t>
            </a:r>
            <a:r>
              <a:rPr lang="it-IT" dirty="0"/>
              <a:t> Aldo 100 metri.                       Per società, Sub  Bologna, 4x200.                                                            Juniores maschili: </a:t>
            </a:r>
            <a:r>
              <a:rPr lang="it-IT" dirty="0" err="1"/>
              <a:t>Turrini</a:t>
            </a:r>
            <a:r>
              <a:rPr lang="it-IT" dirty="0"/>
              <a:t> luigi 100 metri – </a:t>
            </a:r>
            <a:r>
              <a:rPr lang="it-IT" dirty="0" err="1"/>
              <a:t>Betazzoni</a:t>
            </a:r>
            <a:r>
              <a:rPr lang="it-IT" dirty="0"/>
              <a:t> Fabio 200,400, 800, 1500, - Società Sub Bologna, 4x100 metri –                                            Primati Italiani: </a:t>
            </a:r>
            <a:r>
              <a:rPr lang="it-IT" dirty="0" err="1"/>
              <a:t>Crovetti</a:t>
            </a:r>
            <a:r>
              <a:rPr lang="it-IT" dirty="0"/>
              <a:t> Monica 50 metri, Govoni Cristina 100, 400 metri.  Classifica </a:t>
            </a:r>
            <a:r>
              <a:rPr lang="it-IT" dirty="0" err="1"/>
              <a:t>naz</a:t>
            </a:r>
            <a:r>
              <a:rPr lang="it-IT" dirty="0"/>
              <a:t>: Monica </a:t>
            </a:r>
            <a:r>
              <a:rPr lang="it-IT" dirty="0" err="1"/>
              <a:t>Crovetti</a:t>
            </a:r>
            <a:r>
              <a:rPr lang="it-IT" dirty="0"/>
              <a:t> 1° -100, 200, 400, 1500, 2°negli 800 metri.</a:t>
            </a:r>
          </a:p>
          <a:p>
            <a:endParaRPr lang="it-IT"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4" name="Segnaposto contenuto 3" descr="C:\Documents and Settings\donato1\Desktop\storia sez.bo\Crovetti.jpg"/>
          <p:cNvPicPr>
            <a:picLocks noGrp="1"/>
          </p:cNvPicPr>
          <p:nvPr>
            <p:ph idx="1"/>
          </p:nvPr>
        </p:nvPicPr>
        <p:blipFill>
          <a:blip r:embed="rId2"/>
          <a:stretch>
            <a:fillRect/>
          </a:stretch>
        </p:blipFill>
        <p:spPr bwMode="auto">
          <a:xfrm>
            <a:off x="2379847" y="1600200"/>
            <a:ext cx="4384305" cy="4525963"/>
          </a:xfrm>
          <a:prstGeom prst="rect">
            <a:avLst/>
          </a:prstGeom>
          <a:noFill/>
          <a:ln w="9525">
            <a:noFill/>
            <a:miter lim="800000"/>
            <a:headEnd/>
            <a:tailEnd/>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normAutofit lnSpcReduction="10000"/>
          </a:bodyPr>
          <a:lstStyle/>
          <a:p>
            <a:r>
              <a:rPr lang="it-IT" dirty="0"/>
              <a:t>Il 6 agosto 1980 rinunciando alla sontuosa apertura dei giochi che doveva avvenire in Piazza Maggiore, per via dei funerali della “Strage di Bologna”. con una più dimessa cerimonia Franco Pavone Presidente del Sub Bologna, il sindaco Renato </a:t>
            </a:r>
            <a:r>
              <a:rPr lang="it-IT" dirty="0" err="1"/>
              <a:t>Zangheri</a:t>
            </a:r>
            <a:r>
              <a:rPr lang="it-IT" dirty="0"/>
              <a:t> e il presidente onorario della CMAS Luigi Ferrero aprono ufficialmente i secondi Campionati Mondiali di Pinnato nella piscina comunale di Bologna.</a:t>
            </a:r>
          </a:p>
          <a:p>
            <a:endParaRPr lang="it-IT"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normAutofit/>
          </a:bodyPr>
          <a:lstStyle/>
          <a:p>
            <a:r>
              <a:rPr lang="it-IT" dirty="0"/>
              <a:t>Nel quadriennio 2008 - 1012, il settore ha più che raddoppiato il numero di società e ogni stagione fa sfoggio di un medagliere fra i primi in Italia sia con il suo numeroso settore giovanile, che con gli atleti di alto livello.</a:t>
            </a:r>
          </a:p>
          <a:p>
            <a:endParaRPr lang="it-IT"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STORIA RECENTE</a:t>
            </a:r>
            <a:endParaRPr lang="it-IT" dirty="0"/>
          </a:p>
        </p:txBody>
      </p:sp>
      <p:sp>
        <p:nvSpPr>
          <p:cNvPr id="3" name="Segnaposto contenuto 2"/>
          <p:cNvSpPr>
            <a:spLocks noGrp="1"/>
          </p:cNvSpPr>
          <p:nvPr>
            <p:ph idx="1"/>
          </p:nvPr>
        </p:nvSpPr>
        <p:spPr/>
        <p:txBody>
          <a:bodyPr/>
          <a:lstStyle/>
          <a:p>
            <a:r>
              <a:rPr lang="it-IT" dirty="0"/>
              <a:t>Alla fine del 2012 con le nuove elezioni la presidenza è passata all’Avvocato Alberto Rossi, che sicuramente manterrà la Sezione ai vertici dalla considerazione, dell’efficienza, delle aspettative della Federazione e dei tesserati che, ancora in gran numero, da oltre 60 anni sono il pilastro delle nostre storiche e nuove società.</a:t>
            </a:r>
          </a:p>
          <a:p>
            <a:endParaRPr lang="it-IT"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lstStyle/>
          <a:p>
            <a:r>
              <a:rPr lang="it-IT" dirty="0" smtClean="0"/>
              <a:t>Nel frattempo dal 2001 Gianfranco </a:t>
            </a:r>
            <a:r>
              <a:rPr lang="it-IT" dirty="0" err="1" smtClean="0"/>
              <a:t>Frascari</a:t>
            </a:r>
            <a:r>
              <a:rPr lang="it-IT" dirty="0" smtClean="0"/>
              <a:t> è eletto alla presidenza nazionale del neo settore di didattica </a:t>
            </a:r>
            <a:r>
              <a:rPr lang="it-IT" dirty="0" err="1" smtClean="0"/>
              <a:t>subacqea</a:t>
            </a:r>
            <a:r>
              <a:rPr lang="it-IT" dirty="0" smtClean="0"/>
              <a:t>, Mauro Tinti consigliere dello </a:t>
            </a:r>
            <a:r>
              <a:rPr lang="it-IT" dirty="0" err="1" smtClean="0"/>
              <a:t>S.F.A.I.</a:t>
            </a:r>
            <a:r>
              <a:rPr lang="it-IT" dirty="0" smtClean="0"/>
              <a:t>, Donato </a:t>
            </a:r>
            <a:r>
              <a:rPr lang="it-IT" dirty="0" err="1" smtClean="0"/>
              <a:t>Puggioli</a:t>
            </a:r>
            <a:r>
              <a:rPr lang="it-IT" dirty="0" smtClean="0"/>
              <a:t> consigliere settore attività subacquee. resteranno fino al 2016, </a:t>
            </a:r>
          </a:p>
          <a:p>
            <a:endParaRPr lang="it-IT"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571480"/>
            <a:ext cx="8229600" cy="4214842"/>
          </a:xfrm>
        </p:spPr>
        <p:txBody>
          <a:bodyPr>
            <a:normAutofit fontScale="90000"/>
          </a:bodyPr>
          <a:lstStyle/>
          <a:p>
            <a:r>
              <a:rPr lang="it-IT" dirty="0" smtClean="0"/>
              <a:t>29 settembre 2016 elezioni del nuovo consiglio della Sezione, riconfermato il presidente Alberto Rossi,  inseriti nuovi giovani consiglieri,               Mauro Tinti viene eletto         Presidente Regionale,                                           </a:t>
            </a:r>
            <a:r>
              <a:rPr lang="it-IT" dirty="0" err="1" smtClean="0"/>
              <a:t>e………</a:t>
            </a:r>
            <a:r>
              <a:rPr lang="it-IT" dirty="0" smtClean="0"/>
              <a:t> la storia continua.</a:t>
            </a:r>
            <a:endParaRPr lang="it-IT" dirty="0"/>
          </a:p>
        </p:txBody>
      </p:sp>
      <p:sp>
        <p:nvSpPr>
          <p:cNvPr id="3" name="Segnaposto contenuto 2"/>
          <p:cNvSpPr>
            <a:spLocks noGrp="1"/>
          </p:cNvSpPr>
          <p:nvPr>
            <p:ph idx="1"/>
          </p:nvPr>
        </p:nvSpPr>
        <p:spPr>
          <a:xfrm>
            <a:off x="457200" y="5357826"/>
            <a:ext cx="8229600" cy="768337"/>
          </a:xfrm>
        </p:spPr>
        <p:txBody>
          <a:bodyPr>
            <a:normAutofit fontScale="85000" lnSpcReduction="20000"/>
          </a:bodyPr>
          <a:lstStyle/>
          <a:p>
            <a:r>
              <a:rPr lang="it-IT" dirty="0" smtClean="0"/>
              <a:t>Donato </a:t>
            </a:r>
            <a:r>
              <a:rPr lang="it-IT" dirty="0" err="1" smtClean="0"/>
              <a:t>Puggioli</a:t>
            </a:r>
            <a:r>
              <a:rPr lang="it-IT" dirty="0" smtClean="0"/>
              <a:t> consigliere attività subacquee </a:t>
            </a:r>
            <a:r>
              <a:rPr lang="it-IT" dirty="0" err="1" smtClean="0"/>
              <a:t>–mail</a:t>
            </a:r>
            <a:r>
              <a:rPr lang="it-IT" dirty="0" smtClean="0"/>
              <a:t> </a:t>
            </a:r>
            <a:r>
              <a:rPr lang="it-IT" u="sng" dirty="0" smtClean="0">
                <a:hlinkClick r:id="rId2"/>
              </a:rPr>
              <a:t>dpuggio@tin.it</a:t>
            </a:r>
            <a:r>
              <a:rPr lang="it-IT" dirty="0" smtClean="0"/>
              <a:t>  - tel. 3914760638          </a:t>
            </a:r>
          </a:p>
          <a:p>
            <a:endParaRPr lang="it-IT"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4" name="Segnaposto contenuto 3" descr="C:\Documents and Settings\donato1\Desktop\storia sez.bo\I°congr,fips foto 1.jpg"/>
          <p:cNvPicPr>
            <a:picLocks noGrp="1"/>
          </p:cNvPicPr>
          <p:nvPr>
            <p:ph idx="1"/>
          </p:nvPr>
        </p:nvPicPr>
        <p:blipFill>
          <a:blip r:embed="rId2" cstate="print"/>
          <a:srcRect/>
          <a:stretch>
            <a:fillRect/>
          </a:stretch>
        </p:blipFill>
        <p:spPr bwMode="auto">
          <a:xfrm>
            <a:off x="1335681" y="1600200"/>
            <a:ext cx="6472637" cy="4525963"/>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normAutofit fontScale="77500" lnSpcReduction="20000"/>
          </a:bodyPr>
          <a:lstStyle/>
          <a:p>
            <a:r>
              <a:rPr lang="it-IT" dirty="0"/>
              <a:t>Nel 1950 la promozione delle attività sportive relative alla pesca nelle acque interne, porta ad avere, 221 società e 1250 iscritti.</a:t>
            </a:r>
          </a:p>
          <a:p>
            <a:r>
              <a:rPr lang="it-IT" dirty="0"/>
              <a:t>Nei primi anni ’50 vengono ufficializzate le gare in mare, con l’istituzione del Campionato Italiano.</a:t>
            </a:r>
          </a:p>
          <a:p>
            <a:r>
              <a:rPr lang="it-IT" dirty="0"/>
              <a:t>Nel 1948 Luigi Ferraro fa richiesta di ammissione per le discipline subacquee che vengono  annesse nel 1949, con relative commissioni tecniche scientifiche e mediche, è nello stesso anno che Raimondo </a:t>
            </a:r>
            <a:r>
              <a:rPr lang="it-IT" dirty="0" err="1"/>
              <a:t>Bucher</a:t>
            </a:r>
            <a:r>
              <a:rPr lang="it-IT" dirty="0"/>
              <a:t> munito solo di maschera stabilisce il 1° record di profondità raggiungendo i 30 metri; nel 1952 è la società </a:t>
            </a:r>
            <a:r>
              <a:rPr lang="it-IT" dirty="0" err="1"/>
              <a:t>Goggler</a:t>
            </a:r>
            <a:r>
              <a:rPr lang="it-IT" dirty="0"/>
              <a:t> di Milano che organizza i primi corsi non federali di subacquea, mentre l’attività didattica ufficiale con rilascio di brevetto parte nel 1957 a Torino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normAutofit fontScale="92500" lnSpcReduction="20000"/>
          </a:bodyPr>
          <a:lstStyle/>
          <a:p>
            <a:r>
              <a:rPr lang="it-IT" dirty="0"/>
              <a:t>seguita da  Bologna, Genova,   dal ‘52 era operante anche  la scuola di turismo subacqueo di Nervi Genova; ufficializzato nel 1959, Centro Federale Didattico di Perfezionamento, continuerà l’attività  fino al 1984, sotto la guida della mitica figura di Duilio Marcante, vengono organizzati più di  100 corsi e formati almeno 1500 istruttori.</a:t>
            </a:r>
          </a:p>
          <a:p>
            <a:r>
              <a:rPr lang="it-IT" dirty="0"/>
              <a:t>A livello internazionale nel 1952 la FIPS è socio fondatore della Confederazione Internazionale de la </a:t>
            </a:r>
            <a:r>
              <a:rPr lang="it-IT" dirty="0" err="1"/>
              <a:t>Peche</a:t>
            </a:r>
            <a:r>
              <a:rPr lang="it-IT" dirty="0"/>
              <a:t> Sportive, CIPS, presidente Aldo </a:t>
            </a:r>
            <a:r>
              <a:rPr lang="it-IT" dirty="0" err="1"/>
              <a:t>Clozza</a:t>
            </a:r>
            <a:r>
              <a:rPr lang="it-IT" dirty="0"/>
              <a:t>;</a:t>
            </a:r>
          </a:p>
          <a:p>
            <a:endParaRPr lang="it-IT"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4" name="Segnaposto contenuto 3"/>
          <p:cNvPicPr>
            <a:picLocks noGrp="1"/>
          </p:cNvPicPr>
          <p:nvPr>
            <p:ph idx="1"/>
          </p:nvPr>
        </p:nvPicPr>
        <p:blipFill>
          <a:blip r:embed="rId2"/>
          <a:srcRect/>
          <a:stretch>
            <a:fillRect/>
          </a:stretch>
        </p:blipFill>
        <p:spPr bwMode="auto">
          <a:xfrm>
            <a:off x="1862686" y="1600200"/>
            <a:ext cx="5418628" cy="4525963"/>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2297106"/>
          </a:xfrm>
        </p:spPr>
        <p:txBody>
          <a:bodyPr/>
          <a:lstStyle/>
          <a:p>
            <a:endParaRPr lang="it-IT" dirty="0"/>
          </a:p>
        </p:txBody>
      </p:sp>
      <p:sp>
        <p:nvSpPr>
          <p:cNvPr id="3" name="Segnaposto contenuto 2"/>
          <p:cNvSpPr>
            <a:spLocks noGrp="1"/>
          </p:cNvSpPr>
          <p:nvPr>
            <p:ph idx="1"/>
          </p:nvPr>
        </p:nvSpPr>
        <p:spPr>
          <a:xfrm>
            <a:off x="457200" y="2571744"/>
            <a:ext cx="8229600" cy="3554419"/>
          </a:xfrm>
        </p:spPr>
        <p:txBody>
          <a:bodyPr/>
          <a:lstStyle/>
          <a:p>
            <a:r>
              <a:rPr lang="it-IT" dirty="0"/>
              <a:t>Mentre è del ’58 la richiesta delle attività subacquee di uscire dalla CIPS, è poi a Monaco Principato l’anno successivo 1959, che i rappresentanti di 15 paesi fra cui la </a:t>
            </a:r>
            <a:r>
              <a:rPr lang="it-IT" dirty="0" err="1"/>
              <a:t>Fips</a:t>
            </a:r>
            <a:r>
              <a:rPr lang="it-IT" dirty="0"/>
              <a:t> fondano la Confederazione Mondiale Attività Subacquee CMAS, con il primo presidente Jacques </a:t>
            </a:r>
            <a:r>
              <a:rPr lang="it-IT" dirty="0" err="1"/>
              <a:t>Yves</a:t>
            </a:r>
            <a:r>
              <a:rPr lang="it-IT" dirty="0"/>
              <a:t> </a:t>
            </a:r>
            <a:r>
              <a:rPr lang="it-IT" dirty="0" err="1"/>
              <a:t>Cousteau</a:t>
            </a:r>
            <a:endParaRPr lang="it-IT" dirty="0"/>
          </a:p>
        </p:txBody>
      </p:sp>
      <p:pic>
        <p:nvPicPr>
          <p:cNvPr id="2050" name="Picture 2" descr="C:\Documents and Settings\donato1\Desktop\storia sez.bo\storia sez 1\logo_cips.png"/>
          <p:cNvPicPr>
            <a:picLocks noChangeAspect="1" noChangeArrowheads="1"/>
          </p:cNvPicPr>
          <p:nvPr/>
        </p:nvPicPr>
        <p:blipFill>
          <a:blip r:embed="rId2"/>
          <a:srcRect/>
          <a:stretch>
            <a:fillRect/>
          </a:stretch>
        </p:blipFill>
        <p:spPr bwMode="auto">
          <a:xfrm>
            <a:off x="1000100" y="285728"/>
            <a:ext cx="2381250" cy="2143140"/>
          </a:xfrm>
          <a:prstGeom prst="rect">
            <a:avLst/>
          </a:prstGeom>
          <a:noFill/>
        </p:spPr>
      </p:pic>
      <p:pic>
        <p:nvPicPr>
          <p:cNvPr id="2051" name="Picture 3" descr="C:\Documents and Settings\donato1\Desktop\storia sez.bo\storia sez 1\Angioli_logo_cmas.jpg"/>
          <p:cNvPicPr>
            <a:picLocks noChangeAspect="1" noChangeArrowheads="1"/>
          </p:cNvPicPr>
          <p:nvPr/>
        </p:nvPicPr>
        <p:blipFill>
          <a:blip r:embed="rId3"/>
          <a:srcRect/>
          <a:stretch>
            <a:fillRect/>
          </a:stretch>
        </p:blipFill>
        <p:spPr bwMode="auto">
          <a:xfrm>
            <a:off x="5786446" y="500042"/>
            <a:ext cx="1628775" cy="1905000"/>
          </a:xfrm>
          <a:prstGeom prst="rect">
            <a:avLst/>
          </a:prstGeom>
          <a:noFill/>
        </p:spPr>
      </p:pic>
    </p:spTree>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157</TotalTime>
  <Words>2383</Words>
  <Application>Microsoft Office PowerPoint</Application>
  <PresentationFormat>Presentazione su schermo (4:3)</PresentationFormat>
  <Paragraphs>67</Paragraphs>
  <Slides>49</Slides>
  <Notes>0</Notes>
  <HiddenSlides>0</HiddenSlides>
  <MMClips>0</MMClips>
  <ScaleCrop>false</ScaleCrop>
  <HeadingPairs>
    <vt:vector size="4" baseType="variant">
      <vt:variant>
        <vt:lpstr>Tema</vt:lpstr>
      </vt:variant>
      <vt:variant>
        <vt:i4>1</vt:i4>
      </vt:variant>
      <vt:variant>
        <vt:lpstr>Titoli diapositive</vt:lpstr>
      </vt:variant>
      <vt:variant>
        <vt:i4>49</vt:i4>
      </vt:variant>
    </vt:vector>
  </HeadingPairs>
  <TitlesOfParts>
    <vt:vector size="50" baseType="lpstr">
      <vt:lpstr>Tema di Office</vt:lpstr>
      <vt:lpstr>LA SEZIONE PROVINCIALE DI BOLOGNA  </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                       ANNIVERSARIO   SEZIONE PROVINCIALE DI BOLOGNA                           1946—2016     </vt:lpstr>
      <vt:lpstr>LA SEZIONE DI BOLOGNA</vt:lpstr>
      <vt:lpstr>Diapositiva 19</vt:lpstr>
      <vt:lpstr>Diapositiva 20</vt:lpstr>
      <vt:lpstr>Diapositiva 21</vt:lpstr>
      <vt:lpstr>Diapositiva 22</vt:lpstr>
      <vt:lpstr>Ambiente e partecipazioni</vt:lpstr>
      <vt:lpstr>Diapositiva 24</vt:lpstr>
      <vt:lpstr>Diapositiva 25</vt:lpstr>
      <vt:lpstr>Diapositiva 26</vt:lpstr>
      <vt:lpstr>Diapositiva 27</vt:lpstr>
      <vt:lpstr>Diapositiva 28</vt:lpstr>
      <vt:lpstr>AGONISTICA</vt:lpstr>
      <vt:lpstr>Diapositiva 30</vt:lpstr>
      <vt:lpstr>Diapositiva 31</vt:lpstr>
      <vt:lpstr>Gli altri settori non sono da meno… LA SUBACQUEA </vt:lpstr>
      <vt:lpstr>Diapositiva 33</vt:lpstr>
      <vt:lpstr>Diapositiva 34</vt:lpstr>
      <vt:lpstr>Diapositiva 35</vt:lpstr>
      <vt:lpstr>HOCKEY SUBACQUEO</vt:lpstr>
      <vt:lpstr>Diapositiva 37</vt:lpstr>
      <vt:lpstr>NUOTO PINNATO</vt:lpstr>
      <vt:lpstr>PRIMA GARA DI NUOTO PINNATO PISCINA CARMEN LONGO </vt:lpstr>
      <vt:lpstr>Diapositiva 40</vt:lpstr>
      <vt:lpstr>Diapositiva 41</vt:lpstr>
      <vt:lpstr>Diapositiva 42</vt:lpstr>
      <vt:lpstr>Diapositiva 43</vt:lpstr>
      <vt:lpstr>Diapositiva 44</vt:lpstr>
      <vt:lpstr>Diapositiva 45</vt:lpstr>
      <vt:lpstr>Diapositiva 46</vt:lpstr>
      <vt:lpstr>STORIA RECENTE</vt:lpstr>
      <vt:lpstr>Diapositiva 48</vt:lpstr>
      <vt:lpstr>29 settembre 2016 elezioni del nuovo consiglio della Sezione, riconfermato il presidente Alberto Rossi,  inseriti nuovi giovani consiglieri,               Mauro Tinti viene eletto         Presidente Regionale,                                           e……… la storia continua.</vt:lpstr>
    </vt:vector>
  </TitlesOfParts>
  <Company>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SEZIONE PROVINCIALE DI BOLOGNA  </dc:title>
  <dc:creator> </dc:creator>
  <cp:lastModifiedBy> </cp:lastModifiedBy>
  <cp:revision>13</cp:revision>
  <dcterms:created xsi:type="dcterms:W3CDTF">2016-10-05T22:05:57Z</dcterms:created>
  <dcterms:modified xsi:type="dcterms:W3CDTF">2017-02-23T22:29:30Z</dcterms:modified>
</cp:coreProperties>
</file>